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1" r:id="rId4"/>
    <p:sldId id="268" r:id="rId5"/>
    <p:sldId id="269" r:id="rId6"/>
    <p:sldId id="270" r:id="rId7"/>
    <p:sldId id="271" r:id="rId8"/>
    <p:sldId id="276" r:id="rId9"/>
    <p:sldId id="272" r:id="rId1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FCD0"/>
    <a:srgbClr val="DEE9C9"/>
    <a:srgbClr val="CCDD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8C887-DE5A-4D31-9140-5715CEE4133C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11.7.2019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3B88-A4CB-4562-8E3E-BD882E48A36E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11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8C887-DE5A-4D31-9140-5715CEE4133C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11.7.2019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3B88-A4CB-4562-8E3E-BD882E48A36E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754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8C887-DE5A-4D31-9140-5715CEE4133C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11.7.2019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3B88-A4CB-4562-8E3E-BD882E48A36E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580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8C887-DE5A-4D31-9140-5715CEE4133C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11.7.2019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3B88-A4CB-4562-8E3E-BD882E48A36E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83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8C887-DE5A-4D31-9140-5715CEE4133C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11.7.2019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3B88-A4CB-4562-8E3E-BD882E48A36E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990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8C887-DE5A-4D31-9140-5715CEE4133C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11.7.2019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3B88-A4CB-4562-8E3E-BD882E48A36E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14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8C887-DE5A-4D31-9140-5715CEE4133C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11.7.2019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3B88-A4CB-4562-8E3E-BD882E48A36E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85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8C887-DE5A-4D31-9140-5715CEE4133C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11.7.2019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3B88-A4CB-4562-8E3E-BD882E48A36E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991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8C887-DE5A-4D31-9140-5715CEE4133C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11.7.2019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3B88-A4CB-4562-8E3E-BD882E48A36E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631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8C887-DE5A-4D31-9140-5715CEE4133C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11.7.2019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3B88-A4CB-4562-8E3E-BD882E48A36E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76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8C887-DE5A-4D31-9140-5715CEE4133C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11.7.2019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83B88-A4CB-4562-8E3E-BD882E48A36E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047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9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8C887-DE5A-4D31-9140-5715CEE4133C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11.7.2019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83B88-A4CB-4562-8E3E-BD882E48A36E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72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hyperlink" Target="http://www.interregrobg.e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emf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hyperlink" Target="http://www.interregrobg.e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hyperlink" Target="http://www.interregrobg.e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hyperlink" Target="http://www.interregrobg.e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3.png"/><Relationship Id="rId5" Type="http://schemas.openxmlformats.org/officeDocument/2006/relationships/image" Target="../media/image4.emf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hyperlink" Target="http://www.interregrobg.e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hyperlink" Target="http://www.interregrobg.e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hyperlink" Target="http://www.interregrobg.e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hyperlink" Target="http://www.interregrobg.e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hyperlink" Target="http://www.interregrobg.e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7000">
              <a:srgbClr val="DDEBCF"/>
            </a:gs>
            <a:gs pos="97000">
              <a:srgbClr val="387F2C"/>
            </a:gs>
            <a:gs pos="87000">
              <a:srgbClr val="A1BC75"/>
            </a:gs>
            <a:gs pos="53750">
              <a:srgbClr val="C7D9AD"/>
            </a:gs>
            <a:gs pos="47000">
              <a:srgbClr val="9CB86E"/>
            </a:gs>
            <a:gs pos="91000">
              <a:srgbClr val="156B13"/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267075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Logo-BgGov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851" y="290595"/>
            <a:ext cx="970915" cy="711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0873"/>
            <a:ext cx="612238" cy="61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970213" y="1104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altLang="bg-B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00873"/>
            <a:ext cx="1682208" cy="77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5896551"/>
            <a:ext cx="9144000" cy="9807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00" y="971208"/>
            <a:ext cx="1017587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43608" y="6014368"/>
            <a:ext cx="68177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Проект: „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Подобрени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пътни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възли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Гюргево-Бяла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по-добра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връзка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инфраструктурата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мрежата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ТЕN-Т",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съкращение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B-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е-MS: ROBG-442, е съфинансиран от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съюз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 за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регионално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по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Interreg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V-A </a:t>
            </a:r>
            <a:r>
              <a:rPr lang="ru-RU" sz="11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Румъния-България</a:t>
            </a:r>
            <a:endParaRPr lang="bg-BG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14362" y="1098452"/>
            <a:ext cx="1368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hlinkClick r:id="rId7"/>
              </a:rPr>
              <a:t>www.interregrobg.eu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endParaRPr lang="bg-BG" sz="10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9572" y="1628800"/>
            <a:ext cx="7704856" cy="5062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"Подобрени пътни възли Гюргево-Бяла за по-добра връзка с инфраструктурата на мрежата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ТЕN-Т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“, акроним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B-</a:t>
            </a:r>
            <a:r>
              <a:rPr lang="ru-RU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  <a:r>
              <a:rPr lang="en-US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bg-BG" sz="1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bg-BG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Партньори: </a:t>
            </a:r>
          </a:p>
          <a:p>
            <a:pPr lvl="0"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Община </a:t>
            </a:r>
            <a:r>
              <a:rPr lang="ru-RU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Гюргево</a:t>
            </a:r>
            <a:endParaRPr lang="en-US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Община </a:t>
            </a:r>
            <a:r>
              <a:rPr lang="bg-BG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Бяла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bg-BG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bg-BG" sz="1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Срок за изпълнение на проекта: </a:t>
            </a:r>
            <a:endParaRPr lang="bg-BG" sz="12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Начална дата: 22.08.2018</a:t>
            </a:r>
            <a:endParaRPr lang="bg-BG" sz="12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Крайна дата: 21.08.2021</a:t>
            </a:r>
            <a:endParaRPr lang="bg-BG" sz="12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bg-BG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Продължителност: 36 месеца</a:t>
            </a:r>
            <a:endParaRPr lang="bg-BG" sz="1200" dirty="0" smtClean="0">
              <a:effectLst/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bg-BG" sz="11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 </a:t>
            </a:r>
          </a:p>
          <a:p>
            <a:pPr algn="ctr"/>
            <a:endParaRPr lang="bg-BG" sz="1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bg-BG" sz="1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bg-BG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BYALA_LOGO_NADPI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275" y="5970277"/>
            <a:ext cx="710203" cy="74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Stema Judet Giurgiu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86" y="6014368"/>
            <a:ext cx="536664" cy="60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601808" y="6606493"/>
            <a:ext cx="57013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b="1" dirty="0" smtClean="0"/>
              <a:t>Съдържанието на </a:t>
            </a:r>
            <a:r>
              <a:rPr lang="bg-BG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bg-BG" sz="900" b="1" dirty="0" smtClean="0"/>
              <a:t> материал не представлява задължително официалната позиция на Европейския съюз</a:t>
            </a:r>
            <a:r>
              <a:rPr lang="ru-RU" sz="900" b="1" dirty="0" smtClean="0"/>
              <a:t>.</a:t>
            </a:r>
            <a:endParaRPr lang="bg-BG" sz="900" b="1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423" y="2852936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67" y="2852936"/>
            <a:ext cx="2533201" cy="190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907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rgbClr val="DDEBCF">
                <a:alpha val="63000"/>
              </a:srgbClr>
            </a:gs>
            <a:gs pos="95000">
              <a:srgbClr val="9CB86E"/>
            </a:gs>
            <a:gs pos="85000">
              <a:srgbClr val="156B13"/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267075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Logo-BgGov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851" y="290595"/>
            <a:ext cx="970915" cy="711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0873"/>
            <a:ext cx="612238" cy="61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970213" y="1104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altLang="bg-B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00873"/>
            <a:ext cx="1682208" cy="77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5896551"/>
            <a:ext cx="9144000" cy="9807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00" y="971208"/>
            <a:ext cx="1017587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43608" y="6014368"/>
            <a:ext cx="68177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100" b="1" dirty="0" smtClean="0">
                <a:solidFill>
                  <a:prstClr val="black"/>
                </a:solidFill>
                <a:cs typeface="Aparajita" panose="020B0604020202020204" pitchFamily="34" charset="0"/>
              </a:rPr>
              <a:t>Проект: „Подобрени пътни възли Гюргево-Бяла за по-добра връзка с инфраструктурата на мрежата ТЕN-Т", съкращение </a:t>
            </a:r>
            <a:r>
              <a:rPr lang="bg-BG" sz="1100" b="1" dirty="0" err="1" smtClean="0">
                <a:solidFill>
                  <a:prstClr val="black"/>
                </a:solidFill>
                <a:cs typeface="Aparajita" panose="020B0604020202020204" pitchFamily="34" charset="0"/>
              </a:rPr>
              <a:t>B-TeN</a:t>
            </a:r>
            <a:r>
              <a:rPr lang="bg-BG" sz="1100" b="1" dirty="0" smtClean="0">
                <a:solidFill>
                  <a:prstClr val="black"/>
                </a:solidFill>
                <a:cs typeface="Aparajita" panose="020B0604020202020204" pitchFamily="34" charset="0"/>
              </a:rPr>
              <a:t>, Код на е-MS: ROBG-442, е съфинансиран от Европейския съюз чрез Европейския фонд за регионално развитие по програма </a:t>
            </a:r>
            <a:r>
              <a:rPr lang="bg-BG" sz="1100" b="1" dirty="0" err="1" smtClean="0">
                <a:solidFill>
                  <a:prstClr val="black"/>
                </a:solidFill>
                <a:cs typeface="Aparajita" panose="020B0604020202020204" pitchFamily="34" charset="0"/>
              </a:rPr>
              <a:t>Interreg</a:t>
            </a:r>
            <a:r>
              <a:rPr lang="bg-BG" sz="1100" b="1" dirty="0" smtClean="0">
                <a:solidFill>
                  <a:prstClr val="black"/>
                </a:solidFill>
                <a:cs typeface="Aparajita" panose="020B0604020202020204" pitchFamily="34" charset="0"/>
              </a:rPr>
              <a:t> V-A Румъния-България</a:t>
            </a:r>
            <a:endParaRPr lang="bg-BG" sz="11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14362" y="1098452"/>
            <a:ext cx="1368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hlinkClick r:id="rId7"/>
              </a:rPr>
              <a:t>www.interregrobg.eu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endParaRPr lang="bg-BG" sz="1000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91917" y="2204864"/>
            <a:ext cx="5328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Финансиране на проекта</a:t>
            </a:r>
            <a:endParaRPr lang="bg-BG" sz="2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BYALA_LOGO_NADPI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275" y="5970277"/>
            <a:ext cx="710203" cy="74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Stema Judet Giurgiu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86" y="6014368"/>
            <a:ext cx="536664" cy="60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601808" y="6606493"/>
            <a:ext cx="57013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b="1" dirty="0">
                <a:solidFill>
                  <a:prstClr val="black"/>
                </a:solidFill>
              </a:rPr>
              <a:t>Съдържанието на този материал не представлява задължително официалната позиция на Европейския съюз</a:t>
            </a:r>
            <a:r>
              <a:rPr lang="ru-RU" sz="900" b="1" dirty="0">
                <a:solidFill>
                  <a:prstClr val="black"/>
                </a:solidFill>
              </a:rPr>
              <a:t>.</a:t>
            </a:r>
            <a:endParaRPr lang="bg-BG" sz="900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80137" y="2924944"/>
            <a:ext cx="63007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 бюджет за община Бяла: 2.741.207,48 €</a:t>
            </a:r>
          </a:p>
          <a:p>
            <a:pPr lvl="0" algn="ctr"/>
            <a:endParaRPr lang="bg-BG" sz="1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Принос </a:t>
            </a:r>
            <a:r>
              <a:rPr lang="bg-BG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ЕФРР: 2.330.026,35 </a:t>
            </a:r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€</a:t>
            </a:r>
          </a:p>
          <a:p>
            <a:pPr lvl="0" algn="ctr"/>
            <a:endParaRPr lang="bg-BG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bg-BG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bg-BG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Национален принос: 356.329,57 €</a:t>
            </a:r>
          </a:p>
          <a:p>
            <a:pPr lvl="0" algn="ctr"/>
            <a:endParaRPr lang="bg-BG" sz="1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bg-BG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bg-BG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Принос на община Бяла: 54.851,56 € 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638" y="3039051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62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3000">
              <a:srgbClr val="DDEBCF">
                <a:alpha val="63000"/>
              </a:srgbClr>
            </a:gs>
            <a:gs pos="99000">
              <a:srgbClr val="9CB86E"/>
            </a:gs>
            <a:gs pos="88000">
              <a:srgbClr val="156B13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6361"/>
            <a:ext cx="9144000" cy="1412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267075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Logo-BgGov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851" y="290595"/>
            <a:ext cx="970915" cy="711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0873"/>
            <a:ext cx="612238" cy="61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970213" y="1104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altLang="bg-B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00873"/>
            <a:ext cx="1682208" cy="77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5896551"/>
            <a:ext cx="9144000" cy="9807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00" y="971208"/>
            <a:ext cx="1017587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43608" y="6014368"/>
            <a:ext cx="68177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Проект: „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Подобрени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пътни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възли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Гюргево-Бяла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по-добра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връзка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инфраструктурата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мрежата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ТЕN-Т",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съкращение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B-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на е-MS: ROBG-442, е съфинансиран от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съюз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 за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регионално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по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Interreg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V-A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Румъния-България</a:t>
            </a:r>
            <a:endParaRPr lang="bg-BG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14362" y="1098452"/>
            <a:ext cx="1368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hlinkClick r:id="rId7"/>
              </a:rPr>
              <a:t>www.interregrobg.eu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endParaRPr lang="bg-BG" sz="1000" dirty="0">
              <a:solidFill>
                <a:prstClr val="black"/>
              </a:solidFill>
            </a:endParaRPr>
          </a:p>
        </p:txBody>
      </p:sp>
      <p:pic>
        <p:nvPicPr>
          <p:cNvPr id="1026" name="Picture 2" descr="BYALA_LOGO_NADPI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275" y="5970277"/>
            <a:ext cx="710203" cy="74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Stema Judet Giurgiu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86" y="6014368"/>
            <a:ext cx="536664" cy="60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403647" y="6606493"/>
            <a:ext cx="61385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Съдържанието на този материал не представлява задължително официалната позиция на Европейския съюз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554" y="1993554"/>
            <a:ext cx="554756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Проектът B-Ten е не само проект за модернизиране на транспортната инфраструктура, но и проект, чрез който ще бъдат създадени съвместни механизми "Гюргево-Бяла", които ще подобрят мобилността и достъпността в трансграничните райони.</a:t>
            </a:r>
          </a:p>
          <a:p>
            <a:pPr algn="just"/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Ще се разработи обща система за управление на движението за интелигентна мобилност в трансграничната зона Гюргево-Бяла. Също така ще бъдат проведени проучвания за подобряване на управлението на трафика, които ще идентифицират необходимостта от разработване на пътна инфраструктура и мерки за безопасност на движението за по-добра свързаност между Бяла и Гюргево, както и на двата партньора в мрежата TEN-T.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3048" y="1556792"/>
            <a:ext cx="41991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ПРОЕКТА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</a:t>
            </a:r>
            <a:endParaRPr lang="bg-BG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99792" y="4727000"/>
            <a:ext cx="64442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да се осигури оптимално ниво на информираност сред всички заинтересовани страни, в рамките на проекта ще бъдат организирани съвместни конференции, работни срещи и обществени дебати, обединяващи публични органи, в областта на транспорта, както и други заинтересовани страни.</a:t>
            </a:r>
            <a:endParaRPr lang="bg-BG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3" y="1871916"/>
            <a:ext cx="3456464" cy="225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5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000">
              <a:srgbClr val="DDEBCF">
                <a:alpha val="63000"/>
              </a:srgbClr>
            </a:gs>
            <a:gs pos="98000">
              <a:srgbClr val="9CB86E"/>
            </a:gs>
            <a:gs pos="88000">
              <a:srgbClr val="156B13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412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267075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Logo-BgGov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851" y="290595"/>
            <a:ext cx="970915" cy="711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0873"/>
            <a:ext cx="612238" cy="61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970213" y="1104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altLang="bg-B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00873"/>
            <a:ext cx="1682208" cy="77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5896551"/>
            <a:ext cx="9144000" cy="9807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00" y="971208"/>
            <a:ext cx="1017587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43608" y="6014368"/>
            <a:ext cx="68177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Проект: „Подобрени пътни възли Гюргево-Бяла за по-добра връзка с инфраструктурата на мрежата ТЕN-Т", съкращение </a:t>
            </a:r>
            <a:r>
              <a:rPr lang="bg-BG" sz="11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B-TeN</a:t>
            </a:r>
            <a:r>
              <a:rPr lang="bg-BG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Код на е-MS: ROBG-442, е съфинансиран от Европейския съюз чрез Европейския фонд за регионално развитие по програма </a:t>
            </a:r>
            <a:r>
              <a:rPr lang="bg-BG" sz="11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Interreg</a:t>
            </a:r>
            <a:r>
              <a:rPr lang="bg-BG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V-A Румъния-България</a:t>
            </a:r>
            <a:endParaRPr lang="bg-BG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14362" y="1098452"/>
            <a:ext cx="1368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hlinkClick r:id="rId7"/>
              </a:rPr>
              <a:t>www.interregrobg.eu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endParaRPr lang="bg-BG" sz="1000" dirty="0">
              <a:solidFill>
                <a:prstClr val="black"/>
              </a:solidFill>
            </a:endParaRPr>
          </a:p>
        </p:txBody>
      </p:sp>
      <p:pic>
        <p:nvPicPr>
          <p:cNvPr id="1026" name="Picture 2" descr="BYALA_LOGO_NADPI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275" y="5970277"/>
            <a:ext cx="710203" cy="74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Stema Judet Giurgiu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86" y="6014368"/>
            <a:ext cx="536664" cy="60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403648" y="6606493"/>
            <a:ext cx="58995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Съдържанието на този материал не представлява задължително официалната позиция на Европейския съюз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68315" y="2202358"/>
            <a:ext cx="31683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Основната цел на проекта е да се подобри общата транспортна система чрез ефективно свързване на </a:t>
            </a:r>
            <a:r>
              <a:rPr lang="bg-BG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Община</a:t>
            </a:r>
            <a:r>
              <a:rPr lang="bg-BG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Гюргево и Община Бяла с мрежата ТЕN-Т.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3048" y="1556792"/>
            <a:ext cx="41991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на проекта</a:t>
            </a:r>
            <a:endParaRPr lang="bg-BG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38673" y="4005064"/>
            <a:ext cx="77403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bg-BG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Специфични цели на проекта:</a:t>
            </a:r>
          </a:p>
          <a:p>
            <a:pPr lvl="0" algn="just"/>
            <a:r>
              <a:rPr lang="bg-BG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Подобряване на транспортната инфраструктура за  по-добра свързаност с мрежата ТЕN-Т, за осигуряване на удобен и безопасен транспорт;</a:t>
            </a:r>
          </a:p>
          <a:p>
            <a:pPr lvl="0" algn="just"/>
            <a:r>
              <a:rPr lang="bg-BG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Разработване на съвместни системи за управление на трафика и мерки за интелигентна мобилност в трансграничния район Гюргево-Бяла;</a:t>
            </a:r>
          </a:p>
          <a:p>
            <a:pPr lvl="0" algn="just"/>
            <a:r>
              <a:rPr lang="bg-BG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Обогатяване на обществения опит и знания в областта на мерките за безопасност на движението в трансграничната зона, за по-добра координация на транспортните системи.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66" y="2132856"/>
            <a:ext cx="2494627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413" y="2132856"/>
            <a:ext cx="2473067" cy="1641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57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DDEBCF"/>
            </a:gs>
            <a:gs pos="93000">
              <a:srgbClr val="387F2C"/>
            </a:gs>
            <a:gs pos="66000">
              <a:srgbClr val="A1BC75"/>
            </a:gs>
            <a:gs pos="52000">
              <a:srgbClr val="C7D9AD"/>
            </a:gs>
            <a:gs pos="4000">
              <a:srgbClr val="9CB86E"/>
            </a:gs>
            <a:gs pos="85000">
              <a:srgbClr val="156B13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6361"/>
            <a:ext cx="9144000" cy="1412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267075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Logo-BgGov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851" y="290595"/>
            <a:ext cx="970915" cy="711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0873"/>
            <a:ext cx="612238" cy="61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970213" y="1104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altLang="bg-B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00873"/>
            <a:ext cx="1682208" cy="77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5896551"/>
            <a:ext cx="9144000" cy="9807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00" y="971208"/>
            <a:ext cx="1017587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43608" y="6014368"/>
            <a:ext cx="68177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Проект: „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Подобрени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пътни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възли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Гюргево-Бяла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по-добра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връзка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инфраструктурата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мрежата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ТЕN-Т",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съкращение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B-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на е-MS: ROBG-442, е съфинансиран от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съюз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 за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регионално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по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Interreg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V-A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Румъния-България</a:t>
            </a:r>
            <a:endParaRPr lang="bg-BG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14362" y="1098452"/>
            <a:ext cx="1368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hlinkClick r:id="rId7"/>
              </a:rPr>
              <a:t>www.interregrobg.eu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endParaRPr lang="bg-BG" sz="1000" dirty="0">
              <a:solidFill>
                <a:prstClr val="black"/>
              </a:solidFill>
            </a:endParaRPr>
          </a:p>
        </p:txBody>
      </p:sp>
      <p:pic>
        <p:nvPicPr>
          <p:cNvPr id="1026" name="Picture 2" descr="BYALA_LOGO_NADPI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275" y="5970277"/>
            <a:ext cx="710203" cy="74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Stema Judet Giurgiu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86" y="6014368"/>
            <a:ext cx="536664" cy="60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187624" y="6606493"/>
            <a:ext cx="61155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Съдържанието на този материал не представлява задължително официалната позиция на Европейския съюз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72444" y="1577747"/>
            <a:ext cx="41991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 ПО ПРОЕКТА</a:t>
            </a:r>
            <a:endParaRPr lang="bg-BG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6248" y="2033804"/>
            <a:ext cx="386533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Изграждане на Съвместна система за управление на трафика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Закупуване на  оборудване за мониторинг на трафика и разполагане на устройствата на места, където интензивността е най-голяма и наблюдението му в реално време ще има най-голям ефект. </a:t>
            </a:r>
          </a:p>
          <a:p>
            <a:pPr algn="just"/>
            <a:endParaRPr lang="bg-BG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 управление на трафика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Планът за управление на трафика (ПУТ) за пътната мрежа на Община Бяла ще определи местата за бъдещо наблюдение на трафика и ще даде насоки за неговото бъдещо развитие така, че </a:t>
            </a:r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ефективен и </a:t>
            </a:r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безопасен </a:t>
            </a:r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всички участници в движението</a:t>
            </a:r>
            <a:endParaRPr lang="bg-BG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955" y="2132856"/>
            <a:ext cx="4200525" cy="300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54857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rgbClr val="DDEBCF"/>
            </a:gs>
            <a:gs pos="97000">
              <a:srgbClr val="387F2C"/>
            </a:gs>
            <a:gs pos="70000">
              <a:srgbClr val="A1BC75"/>
            </a:gs>
            <a:gs pos="52000">
              <a:srgbClr val="C7D9AD"/>
            </a:gs>
            <a:gs pos="10000">
              <a:srgbClr val="9CB86E"/>
            </a:gs>
            <a:gs pos="88000">
              <a:srgbClr val="156B13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6361"/>
            <a:ext cx="9144000" cy="1412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267075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Logo-BgGov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851" y="290595"/>
            <a:ext cx="970915" cy="711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0873"/>
            <a:ext cx="612238" cy="61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970213" y="1104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altLang="bg-B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00873"/>
            <a:ext cx="1682208" cy="77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5896551"/>
            <a:ext cx="9144000" cy="9807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00" y="971208"/>
            <a:ext cx="1017587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43608" y="6014368"/>
            <a:ext cx="68177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Проект: „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Подобрени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пътни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възли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Гюргево-Бяла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по-добра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връзка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инфраструктурата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мрежата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ТЕN-Т",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съкращение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B-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на е-MS: ROBG-442, е съфинансиран от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съюз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 за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регионално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по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Interreg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V-A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Румъния-България</a:t>
            </a:r>
            <a:endParaRPr lang="bg-BG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14362" y="1098452"/>
            <a:ext cx="1368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hlinkClick r:id="rId7"/>
              </a:rPr>
              <a:t>www.interregrobg.eu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endParaRPr lang="bg-BG" sz="1000" dirty="0">
              <a:solidFill>
                <a:prstClr val="black"/>
              </a:solidFill>
            </a:endParaRPr>
          </a:p>
        </p:txBody>
      </p:sp>
      <p:pic>
        <p:nvPicPr>
          <p:cNvPr id="1026" name="Picture 2" descr="BYALA_LOGO_NADPI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275" y="5970277"/>
            <a:ext cx="710203" cy="74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Stema Judet Giurgiu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86" y="6014368"/>
            <a:ext cx="536664" cy="60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115616" y="6606493"/>
            <a:ext cx="61875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Съдържанието на този материал не представлява задължително официалната позиция на Европейския съюз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4271" y="1722294"/>
            <a:ext cx="41991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 ПО ПРОЕКТА</a:t>
            </a:r>
            <a:endParaRPr lang="bg-BG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74271" y="2780928"/>
            <a:ext cx="56535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Изграждане на Интегрирана осведомителна система за предприемане на мерки за безопасност на движението:</a:t>
            </a:r>
          </a:p>
          <a:p>
            <a:pPr algn="ctr"/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Картографиране на местата с концентрация на пътно-транспортни произшествия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Разработване на интегрирана система за информираност в двете общности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Проучване – „Нови подходи в областта на управлението на трафика и мерките за безопасност на движението“ </a:t>
            </a:r>
            <a:endParaRPr lang="bg-BG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8"/>
            <a:ext cx="2774271" cy="3835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152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DDEBCF"/>
            </a:gs>
            <a:gs pos="100000">
              <a:srgbClr val="387F2C"/>
            </a:gs>
            <a:gs pos="89000">
              <a:srgbClr val="A1BC75"/>
            </a:gs>
            <a:gs pos="63000">
              <a:srgbClr val="C7D9AD"/>
            </a:gs>
            <a:gs pos="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6361"/>
            <a:ext cx="9144000" cy="1412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267075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Logo-BgGov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851" y="290595"/>
            <a:ext cx="970915" cy="711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0873"/>
            <a:ext cx="612238" cy="61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970213" y="1104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altLang="bg-B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00873"/>
            <a:ext cx="1682208" cy="77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5896551"/>
            <a:ext cx="9144000" cy="9807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00" y="971208"/>
            <a:ext cx="1017587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43608" y="6014368"/>
            <a:ext cx="68177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Проект: „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Подобрени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пътни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възли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Гюргево-Бяла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по-добра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връзка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инфраструктурата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мрежата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ТЕN-Т",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съкращение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B-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на е-MS: ROBG-442, е съфинансиран от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съюз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 за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регионално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по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Interreg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V-A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Румъния-България</a:t>
            </a:r>
            <a:endParaRPr lang="bg-BG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14362" y="1098452"/>
            <a:ext cx="1368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hlinkClick r:id="rId7"/>
              </a:rPr>
              <a:t>www.interregrobg.eu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endParaRPr lang="bg-BG" sz="1000" dirty="0">
              <a:solidFill>
                <a:prstClr val="black"/>
              </a:solidFill>
            </a:endParaRPr>
          </a:p>
        </p:txBody>
      </p:sp>
      <p:pic>
        <p:nvPicPr>
          <p:cNvPr id="1026" name="Picture 2" descr="BYALA_LOGO_NADPI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275" y="5970277"/>
            <a:ext cx="710203" cy="74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Stema Judet Giurgiu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86" y="6014368"/>
            <a:ext cx="536664" cy="60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259632" y="6606493"/>
            <a:ext cx="60435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Съдържанието на този материал не представлява задължително официалната позиция на Европейския съюз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72444" y="1577747"/>
            <a:ext cx="41991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 ПО ПРОЕКТА</a:t>
            </a:r>
            <a:endParaRPr lang="bg-BG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6816" y="2070740"/>
            <a:ext cx="7587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Рехабилитация на улици в община Бяла с обща дължина - 4,8 км</a:t>
            </a:r>
            <a:endParaRPr lang="bg-BG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2488006"/>
            <a:ext cx="81369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bg-BG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„Р. Димитриев“, обхват от ул. „</a:t>
            </a:r>
            <a:r>
              <a:rPr lang="bg-BG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Бенковска</a:t>
            </a:r>
            <a:r>
              <a:rPr lang="bg-BG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до ул. „Стефан </a:t>
            </a:r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Стамболов;</a:t>
            </a:r>
            <a:endParaRPr lang="bg-BG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bg-BG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„М. </a:t>
            </a:r>
            <a:r>
              <a:rPr lang="bg-BG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Папасчиков</a:t>
            </a:r>
            <a:r>
              <a:rPr lang="bg-BG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“, обхват от ул. „Сан </a:t>
            </a:r>
            <a:r>
              <a:rPr lang="bg-BG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Стефано</a:t>
            </a:r>
            <a:r>
              <a:rPr lang="bg-BG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до ул. „Стефан Стамболов</a:t>
            </a:r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“;</a:t>
            </a:r>
            <a:endParaRPr lang="bg-BG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bg-BG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„5-ти октомври“, обхват от ул. „</a:t>
            </a:r>
            <a:r>
              <a:rPr lang="bg-BG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Бенковска</a:t>
            </a:r>
            <a:r>
              <a:rPr lang="bg-BG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до ул. „Бунар </a:t>
            </a:r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Хисар;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„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Иларион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Драгостинов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“, обхват от ул. „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Радко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Димитриев“ до ул. „Стефан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Стамболов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“,;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„11-ти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декември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“, обхват от ул. „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Бенковска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до ул. „Стефан </a:t>
            </a:r>
            <a:r>
              <a:rPr lang="ru-RU" sz="16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Стамболов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 „Никола  Й.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Вапцаров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“,  кв. 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Бяла, обхват  от  ул. „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Априлов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до  ул. „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Алескандър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Стамболийски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“;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„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Александър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Стамболийски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“, кв.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Бяла,  обхват  от  ул. „Гео Милев“ до ул. „Никола Петков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“;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ул. „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Априлов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“, кв. </a:t>
            </a:r>
            <a:r>
              <a:rPr lang="ru-RU" sz="16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Бяла, обхват от ул. „Гео Милев“ до ул. „Никола Петков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  <a:endParaRPr lang="bg-BG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35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2000">
              <a:srgbClr val="DDEBCF"/>
            </a:gs>
            <a:gs pos="100000">
              <a:srgbClr val="387F2C"/>
            </a:gs>
            <a:gs pos="91000">
              <a:srgbClr val="A1BC75"/>
            </a:gs>
            <a:gs pos="79000">
              <a:srgbClr val="C7D9AD"/>
            </a:gs>
            <a:gs pos="0">
              <a:srgbClr val="9CB86E"/>
            </a:gs>
            <a:gs pos="100000">
              <a:srgbClr val="156B13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6361"/>
            <a:ext cx="9144000" cy="1412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267075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Logo-BgGov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851" y="290595"/>
            <a:ext cx="970915" cy="711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0873"/>
            <a:ext cx="612238" cy="61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970213" y="1104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altLang="bg-B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00873"/>
            <a:ext cx="1682208" cy="77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5896551"/>
            <a:ext cx="9144000" cy="9807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00" y="971208"/>
            <a:ext cx="1017587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43608" y="6014368"/>
            <a:ext cx="68177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Проект: „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Подобрени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пътни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възли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Гюргево-Бяла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по-добра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връзка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инфраструктурата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мрежата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ТЕN-Т",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съкращение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B-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на е-MS: ROBG-442, е съфинансиран от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съюз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 за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регионално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по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Interreg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V-A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Румъния-България</a:t>
            </a:r>
            <a:endParaRPr lang="bg-BG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14362" y="1098452"/>
            <a:ext cx="1368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hlinkClick r:id="rId7"/>
              </a:rPr>
              <a:t>www.interregrobg.eu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endParaRPr lang="bg-BG" sz="1000" dirty="0">
              <a:solidFill>
                <a:prstClr val="black"/>
              </a:solidFill>
            </a:endParaRPr>
          </a:p>
        </p:txBody>
      </p:sp>
      <p:pic>
        <p:nvPicPr>
          <p:cNvPr id="1026" name="Picture 2" descr="BYALA_LOGO_NADPI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275" y="5970277"/>
            <a:ext cx="710203" cy="74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Stema Judet Giurgiu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86" y="6014368"/>
            <a:ext cx="536664" cy="60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187624" y="6606493"/>
            <a:ext cx="61155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Съдържанието на този материал не представлява задължително официалната позиция на Европейския съюз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1601902"/>
            <a:ext cx="71778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ОЧАКВАНИ РЕЗУЛТАТИ ОТ РЕАЛИЗАЦИЯ НА ПРОЕКТА</a:t>
            </a:r>
            <a:endParaRPr lang="bg-BG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512" y="3164347"/>
            <a:ext cx="64221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Действаща обща система за управление на движението за интелигентна мобилност в трансграничната зона Гюргево-Бяла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7,33 км реконструирани или модернизирани пътища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съвместни механизми за улесняване на свързването на вторични / </a:t>
            </a:r>
            <a:r>
              <a:rPr lang="bg-BG" sz="16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третични</a:t>
            </a:r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възли с инфраструктурата на ТЕN-Т </a:t>
            </a:r>
          </a:p>
          <a:p>
            <a:pPr algn="just"/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(напр. Насочване по маршрута, откриване и управление на инциденти / извънредни ситуации, проучвания на потоците трафик, трансгранични проучвания)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29450 жители на трансграничния регион, обслужвани от модернизирана инфраструктура, водеща до TEN-T</a:t>
            </a:r>
            <a:endParaRPr lang="bg-BG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675" y="3180125"/>
            <a:ext cx="2220838" cy="2220838"/>
          </a:xfrm>
          <a:prstGeom prst="rect">
            <a:avLst/>
          </a:prstGeom>
          <a:solidFill>
            <a:srgbClr val="E6FCD0">
              <a:alpha val="0"/>
            </a:srgbClr>
          </a:solidFill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107504" y="2132856"/>
            <a:ext cx="8856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Проектът B-Ten е не само проект за модернизиране на транспортната инфраструктура, но и проект, чрез който ще бъдат създадени съвместни механизми "Гюргево-Бяла", които ще подобрят мобилността и достъпността в трансграничните райони. 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91714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rgbClr val="DDEBCF"/>
            </a:gs>
            <a:gs pos="98000">
              <a:srgbClr val="387F2C"/>
            </a:gs>
            <a:gs pos="73000">
              <a:srgbClr val="A1BC75"/>
            </a:gs>
            <a:gs pos="54000">
              <a:srgbClr val="C7D9AD"/>
            </a:gs>
            <a:gs pos="14000">
              <a:srgbClr val="9CB86E"/>
            </a:gs>
            <a:gs pos="85000">
              <a:srgbClr val="156B13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6361"/>
            <a:ext cx="9144000" cy="14127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267075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Logo-BgGov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851" y="290595"/>
            <a:ext cx="970915" cy="711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0873"/>
            <a:ext cx="612238" cy="61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970213" y="1104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bg-BG" altLang="bg-B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00873"/>
            <a:ext cx="1682208" cy="77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5896551"/>
            <a:ext cx="9144000" cy="9807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bg-BG" dirty="0">
              <a:solidFill>
                <a:prstClr val="black"/>
              </a:solidFill>
            </a:endParaRP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00" y="971208"/>
            <a:ext cx="1017587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43608" y="6014368"/>
            <a:ext cx="68177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Проект: „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Подобрени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пътни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възли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Гюргево-Бяла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по-добра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връзка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инфраструктурата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мрежата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ТЕN-Т",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съкращение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B-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на е-MS: ROBG-442, е съфинансиран от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съюз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Европейския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 за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регионално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по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Interreg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V-A </a:t>
            </a:r>
            <a:r>
              <a:rPr lang="ru-RU" sz="11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Румъния-България</a:t>
            </a:r>
            <a:endParaRPr lang="bg-BG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14362" y="1098452"/>
            <a:ext cx="1368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  <a:hlinkClick r:id="rId7"/>
              </a:rPr>
              <a:t>www.interregrobg.eu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  <a:endParaRPr lang="bg-BG" sz="1000" dirty="0">
              <a:solidFill>
                <a:prstClr val="black"/>
              </a:solidFill>
            </a:endParaRPr>
          </a:p>
        </p:txBody>
      </p:sp>
      <p:pic>
        <p:nvPicPr>
          <p:cNvPr id="1026" name="Picture 2" descr="BYALA_LOGO_NADPI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275" y="5970277"/>
            <a:ext cx="710203" cy="74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3" descr="Stema Judet Giurgiu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86" y="6014368"/>
            <a:ext cx="536664" cy="608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31640" y="6606493"/>
            <a:ext cx="59715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Съдържанието на този материал не представлява задължително официалната позиция на Европейския съюз</a:t>
            </a: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9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34928" y="3329330"/>
            <a:ext cx="5904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ВИ ЗА ВНИМАНИЕТО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2461" y="5085184"/>
            <a:ext cx="7537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Презентацията е изработена </a:t>
            </a:r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Проджект партнерс ЕООД </a:t>
            </a:r>
            <a:endParaRPr lang="bg-BG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49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1479</TotalTime>
  <Words>1278</Words>
  <Application>Microsoft Office PowerPoint</Application>
  <PresentationFormat>On-screen Show (4:3)</PresentationFormat>
  <Paragraphs>94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PC-1</dc:creator>
  <cp:lastModifiedBy>PC-1</cp:lastModifiedBy>
  <cp:revision>28</cp:revision>
  <dcterms:created xsi:type="dcterms:W3CDTF">2019-07-10T06:29:43Z</dcterms:created>
  <dcterms:modified xsi:type="dcterms:W3CDTF">2019-07-11T08:42:08Z</dcterms:modified>
</cp:coreProperties>
</file>